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63" r:id="rId3"/>
    <p:sldId id="264" r:id="rId4"/>
    <p:sldId id="267" r:id="rId5"/>
    <p:sldId id="260" r:id="rId6"/>
    <p:sldId id="266" r:id="rId7"/>
    <p:sldId id="271" r:id="rId8"/>
    <p:sldId id="256" r:id="rId9"/>
    <p:sldId id="265" r:id="rId10"/>
    <p:sldId id="272" r:id="rId11"/>
    <p:sldId id="273" r:id="rId12"/>
    <p:sldId id="268" r:id="rId13"/>
    <p:sldId id="269" r:id="rId14"/>
    <p:sldId id="274"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50B67-F20B-47BA-8914-4BF0B0007F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D339211-E1F1-4D71-9659-9DFB53E620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25DBE63-157A-401E-BF2E-E43945AA6AA4}"/>
              </a:ext>
            </a:extLst>
          </p:cNvPr>
          <p:cNvSpPr>
            <a:spLocks noGrp="1"/>
          </p:cNvSpPr>
          <p:nvPr>
            <p:ph type="dt" sz="half" idx="10"/>
          </p:nvPr>
        </p:nvSpPr>
        <p:spPr/>
        <p:txBody>
          <a:bodyPr/>
          <a:lstStyle/>
          <a:p>
            <a:fld id="{8CB25311-5030-46D0-A47B-F263B45A889E}" type="datetimeFigureOut">
              <a:rPr lang="en-IN" smtClean="0"/>
              <a:t>18-10-2020</a:t>
            </a:fld>
            <a:endParaRPr lang="en-IN"/>
          </a:p>
        </p:txBody>
      </p:sp>
      <p:sp>
        <p:nvSpPr>
          <p:cNvPr id="5" name="Footer Placeholder 4">
            <a:extLst>
              <a:ext uri="{FF2B5EF4-FFF2-40B4-BE49-F238E27FC236}">
                <a16:creationId xmlns:a16="http://schemas.microsoft.com/office/drawing/2014/main" id="{53CFB259-A851-4AEE-A0B8-DE6A24851E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13840C-3EEF-445B-A783-7AC6D11581E9}"/>
              </a:ext>
            </a:extLst>
          </p:cNvPr>
          <p:cNvSpPr>
            <a:spLocks noGrp="1"/>
          </p:cNvSpPr>
          <p:nvPr>
            <p:ph type="sldNum" sz="quarter" idx="12"/>
          </p:nvPr>
        </p:nvSpPr>
        <p:spPr/>
        <p:txBody>
          <a:bodyPr/>
          <a:lstStyle/>
          <a:p>
            <a:fld id="{8D09197D-C430-4FC3-AE3A-DE4B852F0D33}" type="slidenum">
              <a:rPr lang="en-IN" smtClean="0"/>
              <a:t>‹#›</a:t>
            </a:fld>
            <a:endParaRPr lang="en-IN"/>
          </a:p>
        </p:txBody>
      </p:sp>
    </p:spTree>
    <p:extLst>
      <p:ext uri="{BB962C8B-B14F-4D97-AF65-F5344CB8AC3E}">
        <p14:creationId xmlns:p14="http://schemas.microsoft.com/office/powerpoint/2010/main" val="2964376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C7A0-C74E-4656-9EAF-11C79FC0971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A6ACFE8-FEF6-4BE5-B7E9-3F07FD4A50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18863DD-0598-4308-A272-D3CCFA781E55}"/>
              </a:ext>
            </a:extLst>
          </p:cNvPr>
          <p:cNvSpPr>
            <a:spLocks noGrp="1"/>
          </p:cNvSpPr>
          <p:nvPr>
            <p:ph type="dt" sz="half" idx="10"/>
          </p:nvPr>
        </p:nvSpPr>
        <p:spPr/>
        <p:txBody>
          <a:bodyPr/>
          <a:lstStyle/>
          <a:p>
            <a:fld id="{8CB25311-5030-46D0-A47B-F263B45A889E}" type="datetimeFigureOut">
              <a:rPr lang="en-IN" smtClean="0"/>
              <a:t>18-10-2020</a:t>
            </a:fld>
            <a:endParaRPr lang="en-IN"/>
          </a:p>
        </p:txBody>
      </p:sp>
      <p:sp>
        <p:nvSpPr>
          <p:cNvPr id="5" name="Footer Placeholder 4">
            <a:extLst>
              <a:ext uri="{FF2B5EF4-FFF2-40B4-BE49-F238E27FC236}">
                <a16:creationId xmlns:a16="http://schemas.microsoft.com/office/drawing/2014/main" id="{147ADA34-D2E6-4F86-9949-4ED609F8456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461E595-8C3A-4A5A-9B0B-1C14627CDC7A}"/>
              </a:ext>
            </a:extLst>
          </p:cNvPr>
          <p:cNvSpPr>
            <a:spLocks noGrp="1"/>
          </p:cNvSpPr>
          <p:nvPr>
            <p:ph type="sldNum" sz="quarter" idx="12"/>
          </p:nvPr>
        </p:nvSpPr>
        <p:spPr/>
        <p:txBody>
          <a:bodyPr/>
          <a:lstStyle/>
          <a:p>
            <a:fld id="{8D09197D-C430-4FC3-AE3A-DE4B852F0D33}" type="slidenum">
              <a:rPr lang="en-IN" smtClean="0"/>
              <a:t>‹#›</a:t>
            </a:fld>
            <a:endParaRPr lang="en-IN"/>
          </a:p>
        </p:txBody>
      </p:sp>
    </p:spTree>
    <p:extLst>
      <p:ext uri="{BB962C8B-B14F-4D97-AF65-F5344CB8AC3E}">
        <p14:creationId xmlns:p14="http://schemas.microsoft.com/office/powerpoint/2010/main" val="360098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465D6-705D-4DDF-AEB8-73DC783BD7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078BA8A-ADF9-4801-A72F-39DC6954B6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909D584-06F9-40B0-A86A-6673F3DCB93A}"/>
              </a:ext>
            </a:extLst>
          </p:cNvPr>
          <p:cNvSpPr>
            <a:spLocks noGrp="1"/>
          </p:cNvSpPr>
          <p:nvPr>
            <p:ph type="dt" sz="half" idx="10"/>
          </p:nvPr>
        </p:nvSpPr>
        <p:spPr/>
        <p:txBody>
          <a:bodyPr/>
          <a:lstStyle/>
          <a:p>
            <a:fld id="{8CB25311-5030-46D0-A47B-F263B45A889E}" type="datetimeFigureOut">
              <a:rPr lang="en-IN" smtClean="0"/>
              <a:t>18-10-2020</a:t>
            </a:fld>
            <a:endParaRPr lang="en-IN"/>
          </a:p>
        </p:txBody>
      </p:sp>
      <p:sp>
        <p:nvSpPr>
          <p:cNvPr id="5" name="Footer Placeholder 4">
            <a:extLst>
              <a:ext uri="{FF2B5EF4-FFF2-40B4-BE49-F238E27FC236}">
                <a16:creationId xmlns:a16="http://schemas.microsoft.com/office/drawing/2014/main" id="{714C3A29-58F4-4474-9466-20D2BD8BD8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8E85F7-CE0A-4CEE-84A7-92B61C863B94}"/>
              </a:ext>
            </a:extLst>
          </p:cNvPr>
          <p:cNvSpPr>
            <a:spLocks noGrp="1"/>
          </p:cNvSpPr>
          <p:nvPr>
            <p:ph type="sldNum" sz="quarter" idx="12"/>
          </p:nvPr>
        </p:nvSpPr>
        <p:spPr/>
        <p:txBody>
          <a:bodyPr/>
          <a:lstStyle/>
          <a:p>
            <a:fld id="{8D09197D-C430-4FC3-AE3A-DE4B852F0D33}" type="slidenum">
              <a:rPr lang="en-IN" smtClean="0"/>
              <a:t>‹#›</a:t>
            </a:fld>
            <a:endParaRPr lang="en-IN"/>
          </a:p>
        </p:txBody>
      </p:sp>
    </p:spTree>
    <p:extLst>
      <p:ext uri="{BB962C8B-B14F-4D97-AF65-F5344CB8AC3E}">
        <p14:creationId xmlns:p14="http://schemas.microsoft.com/office/powerpoint/2010/main" val="248133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987D-9DD7-49A9-8811-D347BF3DA81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E8F8AE-A3F0-4AF8-BDA2-DB26EE92F2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C7CFE83-45A1-4886-9E9A-3F800B3AC107}"/>
              </a:ext>
            </a:extLst>
          </p:cNvPr>
          <p:cNvSpPr>
            <a:spLocks noGrp="1"/>
          </p:cNvSpPr>
          <p:nvPr>
            <p:ph type="dt" sz="half" idx="10"/>
          </p:nvPr>
        </p:nvSpPr>
        <p:spPr/>
        <p:txBody>
          <a:bodyPr/>
          <a:lstStyle/>
          <a:p>
            <a:fld id="{8CB25311-5030-46D0-A47B-F263B45A889E}" type="datetimeFigureOut">
              <a:rPr lang="en-IN" smtClean="0"/>
              <a:t>18-10-2020</a:t>
            </a:fld>
            <a:endParaRPr lang="en-IN"/>
          </a:p>
        </p:txBody>
      </p:sp>
      <p:sp>
        <p:nvSpPr>
          <p:cNvPr id="5" name="Footer Placeholder 4">
            <a:extLst>
              <a:ext uri="{FF2B5EF4-FFF2-40B4-BE49-F238E27FC236}">
                <a16:creationId xmlns:a16="http://schemas.microsoft.com/office/drawing/2014/main" id="{33456DAB-5BFB-4E27-95F6-A975C68F7D9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933FA5-5B08-4793-8170-BE56A54A2802}"/>
              </a:ext>
            </a:extLst>
          </p:cNvPr>
          <p:cNvSpPr>
            <a:spLocks noGrp="1"/>
          </p:cNvSpPr>
          <p:nvPr>
            <p:ph type="sldNum" sz="quarter" idx="12"/>
          </p:nvPr>
        </p:nvSpPr>
        <p:spPr/>
        <p:txBody>
          <a:bodyPr/>
          <a:lstStyle/>
          <a:p>
            <a:fld id="{8D09197D-C430-4FC3-AE3A-DE4B852F0D33}" type="slidenum">
              <a:rPr lang="en-IN" smtClean="0"/>
              <a:t>‹#›</a:t>
            </a:fld>
            <a:endParaRPr lang="en-IN"/>
          </a:p>
        </p:txBody>
      </p:sp>
    </p:spTree>
    <p:extLst>
      <p:ext uri="{BB962C8B-B14F-4D97-AF65-F5344CB8AC3E}">
        <p14:creationId xmlns:p14="http://schemas.microsoft.com/office/powerpoint/2010/main" val="353345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6782-5DCC-410A-A487-C13781E078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8C91A82-0C57-45C7-864D-CDBF9054F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2996FD-460B-4AB3-BAEA-76796E252E87}"/>
              </a:ext>
            </a:extLst>
          </p:cNvPr>
          <p:cNvSpPr>
            <a:spLocks noGrp="1"/>
          </p:cNvSpPr>
          <p:nvPr>
            <p:ph type="dt" sz="half" idx="10"/>
          </p:nvPr>
        </p:nvSpPr>
        <p:spPr/>
        <p:txBody>
          <a:bodyPr/>
          <a:lstStyle/>
          <a:p>
            <a:fld id="{8CB25311-5030-46D0-A47B-F263B45A889E}" type="datetimeFigureOut">
              <a:rPr lang="en-IN" smtClean="0"/>
              <a:t>18-10-2020</a:t>
            </a:fld>
            <a:endParaRPr lang="en-IN"/>
          </a:p>
        </p:txBody>
      </p:sp>
      <p:sp>
        <p:nvSpPr>
          <p:cNvPr id="5" name="Footer Placeholder 4">
            <a:extLst>
              <a:ext uri="{FF2B5EF4-FFF2-40B4-BE49-F238E27FC236}">
                <a16:creationId xmlns:a16="http://schemas.microsoft.com/office/drawing/2014/main" id="{828E9932-8975-44D3-8FE4-5690E37709E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2B3542A-A51B-46B6-8652-84E21DD843E8}"/>
              </a:ext>
            </a:extLst>
          </p:cNvPr>
          <p:cNvSpPr>
            <a:spLocks noGrp="1"/>
          </p:cNvSpPr>
          <p:nvPr>
            <p:ph type="sldNum" sz="quarter" idx="12"/>
          </p:nvPr>
        </p:nvSpPr>
        <p:spPr/>
        <p:txBody>
          <a:bodyPr/>
          <a:lstStyle/>
          <a:p>
            <a:fld id="{8D09197D-C430-4FC3-AE3A-DE4B852F0D33}" type="slidenum">
              <a:rPr lang="en-IN" smtClean="0"/>
              <a:t>‹#›</a:t>
            </a:fld>
            <a:endParaRPr lang="en-IN"/>
          </a:p>
        </p:txBody>
      </p:sp>
    </p:spTree>
    <p:extLst>
      <p:ext uri="{BB962C8B-B14F-4D97-AF65-F5344CB8AC3E}">
        <p14:creationId xmlns:p14="http://schemas.microsoft.com/office/powerpoint/2010/main" val="350570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544A-456E-41E8-AF1D-CC7BBE4424C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C33ADC0-F854-45D5-AFDF-78A717D882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ADA2DDC-1A2A-4F69-A20E-114E104CE7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BFFAC8-D5B5-4928-94C6-3640C6D4E518}"/>
              </a:ext>
            </a:extLst>
          </p:cNvPr>
          <p:cNvSpPr>
            <a:spLocks noGrp="1"/>
          </p:cNvSpPr>
          <p:nvPr>
            <p:ph type="dt" sz="half" idx="10"/>
          </p:nvPr>
        </p:nvSpPr>
        <p:spPr/>
        <p:txBody>
          <a:bodyPr/>
          <a:lstStyle/>
          <a:p>
            <a:fld id="{8CB25311-5030-46D0-A47B-F263B45A889E}" type="datetimeFigureOut">
              <a:rPr lang="en-IN" smtClean="0"/>
              <a:t>18-10-2020</a:t>
            </a:fld>
            <a:endParaRPr lang="en-IN"/>
          </a:p>
        </p:txBody>
      </p:sp>
      <p:sp>
        <p:nvSpPr>
          <p:cNvPr id="6" name="Footer Placeholder 5">
            <a:extLst>
              <a:ext uri="{FF2B5EF4-FFF2-40B4-BE49-F238E27FC236}">
                <a16:creationId xmlns:a16="http://schemas.microsoft.com/office/drawing/2014/main" id="{9E2DD579-BAD1-4C7D-A524-0858D7D28E7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FD6B41C-0273-424F-8FD3-C01B4E3C3385}"/>
              </a:ext>
            </a:extLst>
          </p:cNvPr>
          <p:cNvSpPr>
            <a:spLocks noGrp="1"/>
          </p:cNvSpPr>
          <p:nvPr>
            <p:ph type="sldNum" sz="quarter" idx="12"/>
          </p:nvPr>
        </p:nvSpPr>
        <p:spPr/>
        <p:txBody>
          <a:bodyPr/>
          <a:lstStyle/>
          <a:p>
            <a:fld id="{8D09197D-C430-4FC3-AE3A-DE4B852F0D33}" type="slidenum">
              <a:rPr lang="en-IN" smtClean="0"/>
              <a:t>‹#›</a:t>
            </a:fld>
            <a:endParaRPr lang="en-IN"/>
          </a:p>
        </p:txBody>
      </p:sp>
    </p:spTree>
    <p:extLst>
      <p:ext uri="{BB962C8B-B14F-4D97-AF65-F5344CB8AC3E}">
        <p14:creationId xmlns:p14="http://schemas.microsoft.com/office/powerpoint/2010/main" val="355661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AE00-0C51-49EC-AC90-6A7EBA52104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B20BB12-823D-4F8D-A85D-8D5A9221FD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00561-4A3B-475E-87CA-EA236B7927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BFBDB79-760A-4D38-9EDF-8E99E637F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EA162B-7F55-4E3A-AE8B-199A93F8B6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A892E5A-3236-4C8B-A370-BB56BF4D53FD}"/>
              </a:ext>
            </a:extLst>
          </p:cNvPr>
          <p:cNvSpPr>
            <a:spLocks noGrp="1"/>
          </p:cNvSpPr>
          <p:nvPr>
            <p:ph type="dt" sz="half" idx="10"/>
          </p:nvPr>
        </p:nvSpPr>
        <p:spPr/>
        <p:txBody>
          <a:bodyPr/>
          <a:lstStyle/>
          <a:p>
            <a:fld id="{8CB25311-5030-46D0-A47B-F263B45A889E}" type="datetimeFigureOut">
              <a:rPr lang="en-IN" smtClean="0"/>
              <a:t>18-10-2020</a:t>
            </a:fld>
            <a:endParaRPr lang="en-IN"/>
          </a:p>
        </p:txBody>
      </p:sp>
      <p:sp>
        <p:nvSpPr>
          <p:cNvPr id="8" name="Footer Placeholder 7">
            <a:extLst>
              <a:ext uri="{FF2B5EF4-FFF2-40B4-BE49-F238E27FC236}">
                <a16:creationId xmlns:a16="http://schemas.microsoft.com/office/drawing/2014/main" id="{742BECB0-A3D0-4A17-8AD6-14F456FB5E6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1B1D75F-EB55-4E54-9947-A21F4B801D56}"/>
              </a:ext>
            </a:extLst>
          </p:cNvPr>
          <p:cNvSpPr>
            <a:spLocks noGrp="1"/>
          </p:cNvSpPr>
          <p:nvPr>
            <p:ph type="sldNum" sz="quarter" idx="12"/>
          </p:nvPr>
        </p:nvSpPr>
        <p:spPr/>
        <p:txBody>
          <a:bodyPr/>
          <a:lstStyle/>
          <a:p>
            <a:fld id="{8D09197D-C430-4FC3-AE3A-DE4B852F0D33}" type="slidenum">
              <a:rPr lang="en-IN" smtClean="0"/>
              <a:t>‹#›</a:t>
            </a:fld>
            <a:endParaRPr lang="en-IN"/>
          </a:p>
        </p:txBody>
      </p:sp>
    </p:spTree>
    <p:extLst>
      <p:ext uri="{BB962C8B-B14F-4D97-AF65-F5344CB8AC3E}">
        <p14:creationId xmlns:p14="http://schemas.microsoft.com/office/powerpoint/2010/main" val="228113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7127-AFE4-4F7B-B237-455EDF77D00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DDBA937-8E74-49FA-B77E-E4743D302174}"/>
              </a:ext>
            </a:extLst>
          </p:cNvPr>
          <p:cNvSpPr>
            <a:spLocks noGrp="1"/>
          </p:cNvSpPr>
          <p:nvPr>
            <p:ph type="dt" sz="half" idx="10"/>
          </p:nvPr>
        </p:nvSpPr>
        <p:spPr/>
        <p:txBody>
          <a:bodyPr/>
          <a:lstStyle/>
          <a:p>
            <a:fld id="{8CB25311-5030-46D0-A47B-F263B45A889E}" type="datetimeFigureOut">
              <a:rPr lang="en-IN" smtClean="0"/>
              <a:t>18-10-2020</a:t>
            </a:fld>
            <a:endParaRPr lang="en-IN"/>
          </a:p>
        </p:txBody>
      </p:sp>
      <p:sp>
        <p:nvSpPr>
          <p:cNvPr id="4" name="Footer Placeholder 3">
            <a:extLst>
              <a:ext uri="{FF2B5EF4-FFF2-40B4-BE49-F238E27FC236}">
                <a16:creationId xmlns:a16="http://schemas.microsoft.com/office/drawing/2014/main" id="{FB9A1218-ACA5-43EE-9B6F-05F5BD0B034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247ECBB-AC3D-4836-83A8-885D5E47822A}"/>
              </a:ext>
            </a:extLst>
          </p:cNvPr>
          <p:cNvSpPr>
            <a:spLocks noGrp="1"/>
          </p:cNvSpPr>
          <p:nvPr>
            <p:ph type="sldNum" sz="quarter" idx="12"/>
          </p:nvPr>
        </p:nvSpPr>
        <p:spPr/>
        <p:txBody>
          <a:bodyPr/>
          <a:lstStyle/>
          <a:p>
            <a:fld id="{8D09197D-C430-4FC3-AE3A-DE4B852F0D33}" type="slidenum">
              <a:rPr lang="en-IN" smtClean="0"/>
              <a:t>‹#›</a:t>
            </a:fld>
            <a:endParaRPr lang="en-IN"/>
          </a:p>
        </p:txBody>
      </p:sp>
    </p:spTree>
    <p:extLst>
      <p:ext uri="{BB962C8B-B14F-4D97-AF65-F5344CB8AC3E}">
        <p14:creationId xmlns:p14="http://schemas.microsoft.com/office/powerpoint/2010/main" val="133399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6C984A-D37D-4BEE-9580-D75007EA649D}"/>
              </a:ext>
            </a:extLst>
          </p:cNvPr>
          <p:cNvSpPr>
            <a:spLocks noGrp="1"/>
          </p:cNvSpPr>
          <p:nvPr>
            <p:ph type="dt" sz="half" idx="10"/>
          </p:nvPr>
        </p:nvSpPr>
        <p:spPr/>
        <p:txBody>
          <a:bodyPr/>
          <a:lstStyle/>
          <a:p>
            <a:fld id="{8CB25311-5030-46D0-A47B-F263B45A889E}" type="datetimeFigureOut">
              <a:rPr lang="en-IN" smtClean="0"/>
              <a:t>18-10-2020</a:t>
            </a:fld>
            <a:endParaRPr lang="en-IN"/>
          </a:p>
        </p:txBody>
      </p:sp>
      <p:sp>
        <p:nvSpPr>
          <p:cNvPr id="3" name="Footer Placeholder 2">
            <a:extLst>
              <a:ext uri="{FF2B5EF4-FFF2-40B4-BE49-F238E27FC236}">
                <a16:creationId xmlns:a16="http://schemas.microsoft.com/office/drawing/2014/main" id="{300840A0-2A3F-44E1-8F17-E61942A0A36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14D9526-FD74-462D-A809-54FDD8FB7AD8}"/>
              </a:ext>
            </a:extLst>
          </p:cNvPr>
          <p:cNvSpPr>
            <a:spLocks noGrp="1"/>
          </p:cNvSpPr>
          <p:nvPr>
            <p:ph type="sldNum" sz="quarter" idx="12"/>
          </p:nvPr>
        </p:nvSpPr>
        <p:spPr/>
        <p:txBody>
          <a:bodyPr/>
          <a:lstStyle/>
          <a:p>
            <a:fld id="{8D09197D-C430-4FC3-AE3A-DE4B852F0D33}" type="slidenum">
              <a:rPr lang="en-IN" smtClean="0"/>
              <a:t>‹#›</a:t>
            </a:fld>
            <a:endParaRPr lang="en-IN"/>
          </a:p>
        </p:txBody>
      </p:sp>
    </p:spTree>
    <p:extLst>
      <p:ext uri="{BB962C8B-B14F-4D97-AF65-F5344CB8AC3E}">
        <p14:creationId xmlns:p14="http://schemas.microsoft.com/office/powerpoint/2010/main" val="95428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50CA-CC9D-4CEA-AD2A-4C5ADF28E7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9CC2CED-3E1D-4B42-B912-EE0AA73884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0A4648E-2F03-44EF-A42B-3B94F1DEE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5448D2-BDEB-4167-9EC1-ABD877B5B1EF}"/>
              </a:ext>
            </a:extLst>
          </p:cNvPr>
          <p:cNvSpPr>
            <a:spLocks noGrp="1"/>
          </p:cNvSpPr>
          <p:nvPr>
            <p:ph type="dt" sz="half" idx="10"/>
          </p:nvPr>
        </p:nvSpPr>
        <p:spPr/>
        <p:txBody>
          <a:bodyPr/>
          <a:lstStyle/>
          <a:p>
            <a:fld id="{8CB25311-5030-46D0-A47B-F263B45A889E}" type="datetimeFigureOut">
              <a:rPr lang="en-IN" smtClean="0"/>
              <a:t>18-10-2020</a:t>
            </a:fld>
            <a:endParaRPr lang="en-IN"/>
          </a:p>
        </p:txBody>
      </p:sp>
      <p:sp>
        <p:nvSpPr>
          <p:cNvPr id="6" name="Footer Placeholder 5">
            <a:extLst>
              <a:ext uri="{FF2B5EF4-FFF2-40B4-BE49-F238E27FC236}">
                <a16:creationId xmlns:a16="http://schemas.microsoft.com/office/drawing/2014/main" id="{3D83B1BE-8F7E-451D-9523-C14648F0FF9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984E33F-38AB-4B9A-A190-8A4756E34953}"/>
              </a:ext>
            </a:extLst>
          </p:cNvPr>
          <p:cNvSpPr>
            <a:spLocks noGrp="1"/>
          </p:cNvSpPr>
          <p:nvPr>
            <p:ph type="sldNum" sz="quarter" idx="12"/>
          </p:nvPr>
        </p:nvSpPr>
        <p:spPr/>
        <p:txBody>
          <a:bodyPr/>
          <a:lstStyle/>
          <a:p>
            <a:fld id="{8D09197D-C430-4FC3-AE3A-DE4B852F0D33}" type="slidenum">
              <a:rPr lang="en-IN" smtClean="0"/>
              <a:t>‹#›</a:t>
            </a:fld>
            <a:endParaRPr lang="en-IN"/>
          </a:p>
        </p:txBody>
      </p:sp>
    </p:spTree>
    <p:extLst>
      <p:ext uri="{BB962C8B-B14F-4D97-AF65-F5344CB8AC3E}">
        <p14:creationId xmlns:p14="http://schemas.microsoft.com/office/powerpoint/2010/main" val="174621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9456-E09A-46BA-BD26-B32E7EF5B0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A3C6DB5-8CEA-457C-B2D9-7F8CEB5A7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5C7F856-A461-45C7-88BC-9B9F522BF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96D1F6-09B5-4F44-A33F-F3BB72C78731}"/>
              </a:ext>
            </a:extLst>
          </p:cNvPr>
          <p:cNvSpPr>
            <a:spLocks noGrp="1"/>
          </p:cNvSpPr>
          <p:nvPr>
            <p:ph type="dt" sz="half" idx="10"/>
          </p:nvPr>
        </p:nvSpPr>
        <p:spPr/>
        <p:txBody>
          <a:bodyPr/>
          <a:lstStyle/>
          <a:p>
            <a:fld id="{8CB25311-5030-46D0-A47B-F263B45A889E}" type="datetimeFigureOut">
              <a:rPr lang="en-IN" smtClean="0"/>
              <a:t>18-10-2020</a:t>
            </a:fld>
            <a:endParaRPr lang="en-IN"/>
          </a:p>
        </p:txBody>
      </p:sp>
      <p:sp>
        <p:nvSpPr>
          <p:cNvPr id="6" name="Footer Placeholder 5">
            <a:extLst>
              <a:ext uri="{FF2B5EF4-FFF2-40B4-BE49-F238E27FC236}">
                <a16:creationId xmlns:a16="http://schemas.microsoft.com/office/drawing/2014/main" id="{B914FA35-BBAF-4BB3-96A0-2584A6612FD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D74E931-DB1C-4FBD-85F4-77B222A1A553}"/>
              </a:ext>
            </a:extLst>
          </p:cNvPr>
          <p:cNvSpPr>
            <a:spLocks noGrp="1"/>
          </p:cNvSpPr>
          <p:nvPr>
            <p:ph type="sldNum" sz="quarter" idx="12"/>
          </p:nvPr>
        </p:nvSpPr>
        <p:spPr/>
        <p:txBody>
          <a:bodyPr/>
          <a:lstStyle/>
          <a:p>
            <a:fld id="{8D09197D-C430-4FC3-AE3A-DE4B852F0D33}" type="slidenum">
              <a:rPr lang="en-IN" smtClean="0"/>
              <a:t>‹#›</a:t>
            </a:fld>
            <a:endParaRPr lang="en-IN"/>
          </a:p>
        </p:txBody>
      </p:sp>
    </p:spTree>
    <p:extLst>
      <p:ext uri="{BB962C8B-B14F-4D97-AF65-F5344CB8AC3E}">
        <p14:creationId xmlns:p14="http://schemas.microsoft.com/office/powerpoint/2010/main" val="859708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7CCDCF-6FCF-4675-A7D5-EBDCC1C064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0A4ABEB-808B-4DE7-AB7C-61A01B39A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DC3F32F-69D6-45E8-BD24-30D2C01FFE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25311-5030-46D0-A47B-F263B45A889E}" type="datetimeFigureOut">
              <a:rPr lang="en-IN" smtClean="0"/>
              <a:t>18-10-2020</a:t>
            </a:fld>
            <a:endParaRPr lang="en-IN"/>
          </a:p>
        </p:txBody>
      </p:sp>
      <p:sp>
        <p:nvSpPr>
          <p:cNvPr id="5" name="Footer Placeholder 4">
            <a:extLst>
              <a:ext uri="{FF2B5EF4-FFF2-40B4-BE49-F238E27FC236}">
                <a16:creationId xmlns:a16="http://schemas.microsoft.com/office/drawing/2014/main" id="{DB7B816C-CC13-48DB-AB94-80A3A6EF17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8540A54-46A6-47D7-A885-01A1F19CC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9197D-C430-4FC3-AE3A-DE4B852F0D33}" type="slidenum">
              <a:rPr lang="en-IN" smtClean="0"/>
              <a:t>‹#›</a:t>
            </a:fld>
            <a:endParaRPr lang="en-IN"/>
          </a:p>
        </p:txBody>
      </p:sp>
    </p:spTree>
    <p:extLst>
      <p:ext uri="{BB962C8B-B14F-4D97-AF65-F5344CB8AC3E}">
        <p14:creationId xmlns:p14="http://schemas.microsoft.com/office/powerpoint/2010/main" val="1216536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a:extLst>
              <a:ext uri="{FF2B5EF4-FFF2-40B4-BE49-F238E27FC236}">
                <a16:creationId xmlns:a16="http://schemas.microsoft.com/office/drawing/2014/main" id="{EE7CD801-7E69-4530-826C-732C8A2D2FB7}"/>
              </a:ext>
            </a:extLst>
          </p:cNvPr>
          <p:cNvSpPr>
            <a:spLocks noGrp="1"/>
          </p:cNvSpPr>
          <p:nvPr>
            <p:ph type="subTitle" idx="1"/>
          </p:nvPr>
        </p:nvSpPr>
        <p:spPr>
          <a:xfrm>
            <a:off x="6784109" y="5070664"/>
            <a:ext cx="5181600" cy="1458961"/>
          </a:xfrm>
        </p:spPr>
        <p:txBody>
          <a:bodyPr>
            <a:normAutofit/>
          </a:bodyPr>
          <a:lstStyle/>
          <a:p>
            <a:r>
              <a:rPr lang="en-IN" altLang="en-US" b="1" dirty="0">
                <a:solidFill>
                  <a:srgbClr val="002060"/>
                </a:solidFill>
                <a:latin typeface="Times New Roman" panose="02020603050405020304" pitchFamily="18" charset="0"/>
                <a:cs typeface="Times New Roman" panose="02020603050405020304" pitchFamily="18" charset="0"/>
              </a:rPr>
              <a:t>By</a:t>
            </a:r>
          </a:p>
          <a:p>
            <a:r>
              <a:rPr lang="en-IN" altLang="en-US" b="1" dirty="0">
                <a:solidFill>
                  <a:srgbClr val="002060"/>
                </a:solidFill>
                <a:latin typeface="Times New Roman" panose="02020603050405020304" pitchFamily="18" charset="0"/>
                <a:cs typeface="Times New Roman" panose="02020603050405020304" pitchFamily="18" charset="0"/>
              </a:rPr>
              <a:t>SAHA DEV JAKHAR </a:t>
            </a:r>
          </a:p>
          <a:p>
            <a:endParaRPr lang="en-IN" altLang="en-US" b="1" dirty="0">
              <a:solidFill>
                <a:srgbClr val="002060"/>
              </a:solidFill>
              <a:latin typeface="Times New Roman" panose="02020603050405020304" pitchFamily="18" charset="0"/>
              <a:cs typeface="Times New Roman" panose="02020603050405020304" pitchFamily="18" charset="0"/>
            </a:endParaRPr>
          </a:p>
          <a:p>
            <a:endParaRPr lang="en-US" altLang="en-US" dirty="0"/>
          </a:p>
        </p:txBody>
      </p:sp>
      <p:sp>
        <p:nvSpPr>
          <p:cNvPr id="9220" name="TextBox 4">
            <a:extLst>
              <a:ext uri="{FF2B5EF4-FFF2-40B4-BE49-F238E27FC236}">
                <a16:creationId xmlns:a16="http://schemas.microsoft.com/office/drawing/2014/main" id="{43D4B1E8-BF12-45DC-BEBF-13370F97F860}"/>
              </a:ext>
            </a:extLst>
          </p:cNvPr>
          <p:cNvSpPr txBox="1">
            <a:spLocks noChangeArrowheads="1"/>
          </p:cNvSpPr>
          <p:nvPr/>
        </p:nvSpPr>
        <p:spPr bwMode="auto">
          <a:xfrm>
            <a:off x="1905000" y="3200400"/>
            <a:ext cx="281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endParaRPr lang="en-US" altLang="en-US"/>
          </a:p>
        </p:txBody>
      </p:sp>
      <p:sp>
        <p:nvSpPr>
          <p:cNvPr id="14" name="Rectangle 13">
            <a:extLst>
              <a:ext uri="{FF2B5EF4-FFF2-40B4-BE49-F238E27FC236}">
                <a16:creationId xmlns:a16="http://schemas.microsoft.com/office/drawing/2014/main" id="{D2891A7B-48BC-4E75-948E-443BE7176D73}"/>
              </a:ext>
            </a:extLst>
          </p:cNvPr>
          <p:cNvSpPr/>
          <p:nvPr/>
        </p:nvSpPr>
        <p:spPr>
          <a:xfrm>
            <a:off x="-9238" y="-28545"/>
            <a:ext cx="1579419" cy="6858000"/>
          </a:xfrm>
          <a:prstGeom prst="rect">
            <a:avLst/>
          </a:prstGeom>
          <a:blipFill dpi="0" rotWithShape="1">
            <a:blip r:embed="rId2">
              <a:alphaModFix amt="37000"/>
            </a:blip>
            <a:srcRect/>
            <a:tile tx="0" ty="0" sx="100000" sy="100000" flip="none" algn="tl"/>
          </a:blipFill>
          <a:ln>
            <a:noFill/>
          </a:ln>
          <a:effectLst>
            <a:softEdge rad="1270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dirty="0"/>
          </a:p>
        </p:txBody>
      </p:sp>
      <p:pic>
        <p:nvPicPr>
          <p:cNvPr id="15" name="Picture 14">
            <a:extLst>
              <a:ext uri="{FF2B5EF4-FFF2-40B4-BE49-F238E27FC236}">
                <a16:creationId xmlns:a16="http://schemas.microsoft.com/office/drawing/2014/main" id="{A409B362-2D18-4F20-95BB-1A2E22E19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0" y="-1892"/>
            <a:ext cx="1442424" cy="1323901"/>
          </a:xfrm>
          <a:prstGeom prst="rect">
            <a:avLst/>
          </a:prstGeom>
        </p:spPr>
      </p:pic>
      <p:sp>
        <p:nvSpPr>
          <p:cNvPr id="16" name="Rectangle 15">
            <a:extLst>
              <a:ext uri="{FF2B5EF4-FFF2-40B4-BE49-F238E27FC236}">
                <a16:creationId xmlns:a16="http://schemas.microsoft.com/office/drawing/2014/main" id="{523E227C-B259-4BAD-82DA-5B2A21FF2F03}"/>
              </a:ext>
            </a:extLst>
          </p:cNvPr>
          <p:cNvSpPr/>
          <p:nvPr/>
        </p:nvSpPr>
        <p:spPr>
          <a:xfrm>
            <a:off x="-77735" y="1722106"/>
            <a:ext cx="1579419" cy="4078039"/>
          </a:xfrm>
          <a:prstGeom prst="rect">
            <a:avLst/>
          </a:prstGeom>
          <a:noFill/>
        </p:spPr>
        <p:txBody>
          <a:bodyPr wrap="square">
            <a:spAutoFit/>
          </a:bodyPr>
          <a:lstStyle/>
          <a:p>
            <a:pPr algn="ctr">
              <a:spcBef>
                <a:spcPts val="600"/>
              </a:spcBef>
            </a:pPr>
            <a:r>
              <a:rPr lang="en-US" sz="2400" b="1" spc="50" dirty="0">
                <a:ln w="57150"/>
                <a:blipFill>
                  <a:blip r:embed="rId4"/>
                  <a:tile tx="0" ty="0" sx="100000" sy="100000" flip="none" algn="tl"/>
                </a:blipFill>
                <a:effectLst>
                  <a:outerShdw blurRad="38100" dist="38100" dir="2700000" algn="tl">
                    <a:srgbClr val="000000">
                      <a:alpha val="43137"/>
                    </a:srgbClr>
                  </a:outerShdw>
                </a:effectLst>
                <a:latin typeface="Gabriola" panose="04040605051002020D02" pitchFamily="82" charset="0"/>
              </a:rPr>
              <a:t>MOHANLAL</a:t>
            </a:r>
          </a:p>
          <a:p>
            <a:pPr algn="ctr">
              <a:spcBef>
                <a:spcPts val="600"/>
              </a:spcBef>
            </a:pPr>
            <a:r>
              <a:rPr lang="en-US" sz="2400" b="1" spc="50" dirty="0">
                <a:ln w="57150"/>
                <a:blipFill>
                  <a:blip r:embed="rId4"/>
                  <a:tile tx="0" ty="0" sx="100000" sy="100000" flip="none" algn="tl"/>
                </a:blipFill>
                <a:effectLst>
                  <a:outerShdw blurRad="38100" dist="38100" dir="2700000" algn="tl">
                    <a:srgbClr val="000000">
                      <a:alpha val="43137"/>
                    </a:srgbClr>
                  </a:outerShdw>
                </a:effectLst>
                <a:latin typeface="Gabriola" panose="04040605051002020D02" pitchFamily="82" charset="0"/>
              </a:rPr>
              <a:t>SUKHADIYA</a:t>
            </a:r>
          </a:p>
          <a:p>
            <a:pPr algn="ctr">
              <a:spcBef>
                <a:spcPts val="600"/>
              </a:spcBef>
            </a:pPr>
            <a:r>
              <a:rPr lang="en-US" sz="2400" b="1" spc="50" dirty="0">
                <a:ln w="57150"/>
                <a:blipFill>
                  <a:blip r:embed="rId4"/>
                  <a:tile tx="0" ty="0" sx="100000" sy="100000" flip="none" algn="tl"/>
                </a:blipFill>
                <a:effectLst>
                  <a:outerShdw blurRad="38100" dist="38100" dir="2700000" algn="tl">
                    <a:srgbClr val="000000">
                      <a:alpha val="43137"/>
                    </a:srgbClr>
                  </a:outerShdw>
                </a:effectLst>
                <a:latin typeface="Gabriola" panose="04040605051002020D02" pitchFamily="82" charset="0"/>
              </a:rPr>
              <a:t>UNIVERSITY</a:t>
            </a:r>
          </a:p>
          <a:p>
            <a:pPr algn="ctr">
              <a:spcBef>
                <a:spcPts val="600"/>
              </a:spcBef>
            </a:pPr>
            <a:r>
              <a:rPr lang="en-US" sz="2400" b="1" spc="50" dirty="0">
                <a:ln w="57150"/>
                <a:blipFill>
                  <a:blip r:embed="rId4"/>
                  <a:tile tx="0" ty="0" sx="100000" sy="100000" flip="none" algn="tl"/>
                </a:blipFill>
                <a:effectLst>
                  <a:outerShdw blurRad="38100" dist="38100" dir="2700000" algn="tl">
                    <a:srgbClr val="000000">
                      <a:alpha val="43137"/>
                    </a:srgbClr>
                  </a:outerShdw>
                </a:effectLst>
                <a:latin typeface="Gabriola" panose="04040605051002020D02" pitchFamily="82" charset="0"/>
              </a:rPr>
              <a:t>UDAIPUR</a:t>
            </a:r>
          </a:p>
          <a:p>
            <a:pPr algn="ctr">
              <a:spcBef>
                <a:spcPts val="600"/>
              </a:spcBef>
            </a:pPr>
            <a:endParaRPr lang="en-US" sz="2400" b="1" spc="50" dirty="0">
              <a:ln w="57150"/>
              <a:blipFill>
                <a:blip r:embed="rId4"/>
                <a:tile tx="0" ty="0" sx="100000" sy="100000" flip="none" algn="tl"/>
              </a:blipFill>
              <a:effectLst>
                <a:outerShdw blurRad="38100" dist="38100" dir="2700000" algn="tl">
                  <a:srgbClr val="000000">
                    <a:alpha val="43137"/>
                  </a:srgbClr>
                </a:outerShdw>
              </a:effectLst>
              <a:latin typeface="Gabriola" panose="04040605051002020D02" pitchFamily="82" charset="0"/>
            </a:endParaRPr>
          </a:p>
          <a:p>
            <a:pPr algn="ctr">
              <a:spcBef>
                <a:spcPts val="600"/>
              </a:spcBef>
            </a:pPr>
            <a:endParaRPr lang="en-US" sz="2400" b="1" spc="50" dirty="0">
              <a:ln w="57150"/>
              <a:blipFill>
                <a:blip r:embed="rId4"/>
                <a:tile tx="0" ty="0" sx="100000" sy="100000" flip="none" algn="tl"/>
              </a:blipFill>
              <a:effectLst>
                <a:outerShdw blurRad="38100" dist="38100" dir="2700000" algn="tl">
                  <a:srgbClr val="000000">
                    <a:alpha val="43137"/>
                  </a:srgbClr>
                </a:outerShdw>
              </a:effectLst>
              <a:latin typeface="Gabriola" panose="04040605051002020D02" pitchFamily="82" charset="0"/>
            </a:endParaRPr>
          </a:p>
          <a:p>
            <a:pPr algn="ctr">
              <a:spcBef>
                <a:spcPts val="600"/>
              </a:spcBef>
            </a:pPr>
            <a:endParaRPr lang="en-US" sz="2400" b="1" spc="50" dirty="0">
              <a:ln w="57150"/>
              <a:blipFill>
                <a:blip r:embed="rId4"/>
                <a:tile tx="0" ty="0" sx="100000" sy="100000" flip="none" algn="tl"/>
              </a:blipFill>
              <a:effectLst>
                <a:outerShdw blurRad="38100" dist="38100" dir="2700000" algn="tl">
                  <a:srgbClr val="000000">
                    <a:alpha val="43137"/>
                  </a:srgbClr>
                </a:outerShdw>
              </a:effectLst>
              <a:latin typeface="Gabriola" panose="04040605051002020D02" pitchFamily="82" charset="0"/>
            </a:endParaRPr>
          </a:p>
          <a:p>
            <a:pPr algn="ctr">
              <a:spcBef>
                <a:spcPts val="600"/>
              </a:spcBef>
            </a:pPr>
            <a:r>
              <a:rPr lang="en-US" sz="2800" b="1" spc="50" dirty="0">
                <a:ln w="57150"/>
                <a:blipFill>
                  <a:blip r:embed="rId4"/>
                  <a:tile tx="0" ty="0" sx="100000" sy="100000" flip="none" algn="tl"/>
                </a:blipFill>
                <a:effectLst>
                  <a:outerShdw blurRad="38100" dist="38100" dir="2700000" algn="tl">
                    <a:srgbClr val="000000">
                      <a:alpha val="43137"/>
                    </a:srgbClr>
                  </a:outerShdw>
                </a:effectLst>
                <a:latin typeface="Gabriola" panose="04040605051002020D02" pitchFamily="82" charset="0"/>
              </a:rPr>
              <a:t>Department of Zoology </a:t>
            </a:r>
          </a:p>
        </p:txBody>
      </p:sp>
      <p:sp>
        <p:nvSpPr>
          <p:cNvPr id="19" name="TextBox 18">
            <a:extLst>
              <a:ext uri="{FF2B5EF4-FFF2-40B4-BE49-F238E27FC236}">
                <a16:creationId xmlns:a16="http://schemas.microsoft.com/office/drawing/2014/main" id="{F25D2EAD-2D49-4578-B5A7-5EB9237E807F}"/>
              </a:ext>
            </a:extLst>
          </p:cNvPr>
          <p:cNvSpPr txBox="1"/>
          <p:nvPr/>
        </p:nvSpPr>
        <p:spPr>
          <a:xfrm>
            <a:off x="2055091" y="429149"/>
            <a:ext cx="9910618" cy="2369880"/>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Topic </a:t>
            </a:r>
          </a:p>
          <a:p>
            <a:pPr algn="ctr"/>
            <a:endParaRPr lang="en-US" sz="3600" b="1" dirty="0">
              <a:latin typeface="Times New Roman" panose="02020603050405020304" pitchFamily="18" charset="0"/>
              <a:cs typeface="Times New Roman" panose="02020603050405020304" pitchFamily="18" charset="0"/>
            </a:endParaRPr>
          </a:p>
          <a:p>
            <a:pPr algn="ctr"/>
            <a:r>
              <a:rPr lang="en-IN" sz="3600" dirty="0">
                <a:latin typeface="Times New Roman" panose="02020603050405020304" pitchFamily="18" charset="0"/>
                <a:cs typeface="Times New Roman" panose="02020603050405020304" pitchFamily="18" charset="0"/>
              </a:rPr>
              <a:t>GRAM STAINING OF MICROBES</a:t>
            </a:r>
          </a:p>
          <a:p>
            <a:pPr algn="ctr"/>
            <a:r>
              <a:rPr lang="en-US" sz="3600" dirty="0">
                <a:latin typeface="Times New Roman" panose="02020603050405020304" pitchFamily="18" charset="0"/>
                <a:cs typeface="Times New Roman" panose="02020603050405020304" pitchFamily="18" charset="0"/>
              </a:rPr>
              <a:t>	</a:t>
            </a:r>
            <a:endParaRPr lang="en-IN" sz="3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304AFF2-31B7-4383-8C3A-5FCB868492A5}"/>
              </a:ext>
            </a:extLst>
          </p:cNvPr>
          <p:cNvSpPr txBox="1"/>
          <p:nvPr/>
        </p:nvSpPr>
        <p:spPr>
          <a:xfrm>
            <a:off x="2189018" y="3200400"/>
            <a:ext cx="4285673" cy="954107"/>
          </a:xfrm>
          <a:prstGeom prst="rect">
            <a:avLst/>
          </a:prstGeom>
          <a:noFill/>
        </p:spPr>
        <p:txBody>
          <a:bodyPr wrap="square" rtlCol="0">
            <a:spAutoFit/>
          </a:bodyPr>
          <a:lstStyle/>
          <a:p>
            <a:r>
              <a:rPr lang="en-US" sz="2800" dirty="0">
                <a:solidFill>
                  <a:srgbClr val="002060"/>
                </a:solidFill>
              </a:rPr>
              <a:t>B.Sc.-II-Year</a:t>
            </a:r>
          </a:p>
          <a:p>
            <a:r>
              <a:rPr lang="en-US" sz="2800" dirty="0">
                <a:solidFill>
                  <a:srgbClr val="002060"/>
                </a:solidFill>
              </a:rPr>
              <a:t>Practical Zoology </a:t>
            </a:r>
            <a:endParaRPr lang="en-IN" sz="28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31 Differences Between Gram Positive and Gram Negative Bacteria | Difference  Between | Microbe Notes">
            <a:extLst>
              <a:ext uri="{FF2B5EF4-FFF2-40B4-BE49-F238E27FC236}">
                <a16:creationId xmlns:a16="http://schemas.microsoft.com/office/drawing/2014/main" id="{F58683AB-AE69-473C-9337-81951698D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436" y="341745"/>
            <a:ext cx="8885382" cy="617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57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ram Stain Procedure in Research and Labs">
            <a:extLst>
              <a:ext uri="{FF2B5EF4-FFF2-40B4-BE49-F238E27FC236}">
                <a16:creationId xmlns:a16="http://schemas.microsoft.com/office/drawing/2014/main" id="{40A0929A-0801-48AF-B858-C4AF71EFF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0"/>
            <a:ext cx="9145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01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499BDF-630A-48A1-B96E-D69FBDD2080D}"/>
              </a:ext>
            </a:extLst>
          </p:cNvPr>
          <p:cNvSpPr txBox="1"/>
          <p:nvPr/>
        </p:nvSpPr>
        <p:spPr>
          <a:xfrm>
            <a:off x="0" y="209811"/>
            <a:ext cx="12192000" cy="6494085"/>
          </a:xfrm>
          <a:prstGeom prst="rect">
            <a:avLst/>
          </a:prstGeom>
          <a:noFill/>
        </p:spPr>
        <p:txBody>
          <a:bodyPr wrap="square">
            <a:spAutoFit/>
          </a:bodyPr>
          <a:lstStyle/>
          <a:p>
            <a:r>
              <a:rPr lang="en-US" sz="2000" b="1" i="0" dirty="0">
                <a:solidFill>
                  <a:srgbClr val="333333"/>
                </a:solidFill>
                <a:effectLst/>
                <a:latin typeface="Times New Roman" panose="02020603050405020304" pitchFamily="18" charset="0"/>
                <a:cs typeface="Times New Roman" panose="02020603050405020304" pitchFamily="18" charset="0"/>
              </a:rPr>
              <a:t>					GRAM STAIN PROCEDURE</a:t>
            </a:r>
          </a:p>
          <a:p>
            <a:br>
              <a:rPr lang="en-US" sz="1600" b="0" i="0" dirty="0">
                <a:solidFill>
                  <a:srgbClr val="333333"/>
                </a:solidFill>
                <a:effectLst/>
                <a:latin typeface="Times New Roman" panose="02020603050405020304" pitchFamily="18" charset="0"/>
                <a:cs typeface="Times New Roman" panose="02020603050405020304" pitchFamily="18" charset="0"/>
              </a:rPr>
            </a:br>
            <a:r>
              <a:rPr lang="en-US" sz="1600" b="1" i="0" dirty="0">
                <a:solidFill>
                  <a:srgbClr val="333333"/>
                </a:solidFill>
                <a:effectLst/>
                <a:latin typeface="Times New Roman" panose="02020603050405020304" pitchFamily="18" charset="0"/>
                <a:cs typeface="Times New Roman" panose="02020603050405020304" pitchFamily="18" charset="0"/>
              </a:rPr>
              <a:t>1. </a:t>
            </a:r>
            <a:r>
              <a:rPr lang="en-US" sz="1600" b="0" i="0" dirty="0">
                <a:solidFill>
                  <a:srgbClr val="333333"/>
                </a:solidFill>
                <a:effectLst/>
                <a:latin typeface="Times New Roman" panose="02020603050405020304" pitchFamily="18" charset="0"/>
                <a:cs typeface="Times New Roman" panose="02020603050405020304" pitchFamily="18" charset="0"/>
              </a:rPr>
              <a:t>Gently flood the smear with crystal violet and leave for 1 minute. Tilt the slide slightly and gently rinse with tap water or distilled water.</a:t>
            </a:r>
            <a:br>
              <a:rPr lang="en-US" sz="1600" b="0" i="0" dirty="0">
                <a:solidFill>
                  <a:srgbClr val="333333"/>
                </a:solidFill>
                <a:effectLst/>
                <a:latin typeface="Times New Roman" panose="02020603050405020304" pitchFamily="18" charset="0"/>
                <a:cs typeface="Times New Roman" panose="02020603050405020304" pitchFamily="18" charset="0"/>
              </a:rPr>
            </a:br>
            <a:br>
              <a:rPr lang="en-US" sz="1600" b="0" i="0" dirty="0">
                <a:solidFill>
                  <a:srgbClr val="333333"/>
                </a:solidFill>
                <a:effectLst/>
                <a:latin typeface="Times New Roman" panose="02020603050405020304" pitchFamily="18" charset="0"/>
                <a:cs typeface="Times New Roman" panose="02020603050405020304" pitchFamily="18" charset="0"/>
              </a:rPr>
            </a:br>
            <a:r>
              <a:rPr lang="en-US" sz="1600" b="0" dirty="0">
                <a:solidFill>
                  <a:srgbClr val="333333"/>
                </a:solidFill>
                <a:effectLst/>
                <a:highlight>
                  <a:srgbClr val="FFFF00"/>
                </a:highlight>
                <a:latin typeface="Times New Roman" panose="02020603050405020304" pitchFamily="18" charset="0"/>
                <a:cs typeface="Times New Roman" panose="02020603050405020304" pitchFamily="18" charset="0"/>
              </a:rPr>
              <a:t>Crystal violet is a water-soluble dye which enters the peptidoglycan layer in the bacterial cell wall.</a:t>
            </a:r>
            <a:br>
              <a:rPr lang="en-US" sz="1600" b="0" i="1" dirty="0">
                <a:solidFill>
                  <a:srgbClr val="333333"/>
                </a:solidFill>
                <a:effectLst/>
                <a:latin typeface="Times New Roman" panose="02020603050405020304" pitchFamily="18" charset="0"/>
                <a:cs typeface="Times New Roman" panose="02020603050405020304" pitchFamily="18" charset="0"/>
              </a:rPr>
            </a:br>
            <a:br>
              <a:rPr lang="en-US" sz="1600" b="0" i="1" dirty="0">
                <a:solidFill>
                  <a:srgbClr val="333333"/>
                </a:solidFill>
                <a:effectLst/>
                <a:latin typeface="Times New Roman" panose="02020603050405020304" pitchFamily="18" charset="0"/>
                <a:cs typeface="Times New Roman" panose="02020603050405020304" pitchFamily="18" charset="0"/>
              </a:rPr>
            </a:br>
            <a:r>
              <a:rPr lang="en-US" sz="1600" b="1" i="0" dirty="0">
                <a:solidFill>
                  <a:srgbClr val="333333"/>
                </a:solidFill>
                <a:effectLst/>
                <a:latin typeface="Times New Roman" panose="02020603050405020304" pitchFamily="18" charset="0"/>
                <a:cs typeface="Times New Roman" panose="02020603050405020304" pitchFamily="18" charset="0"/>
              </a:rPr>
              <a:t>2.</a:t>
            </a:r>
            <a:r>
              <a:rPr lang="en-US" sz="1600" b="0" i="0" dirty="0">
                <a:solidFill>
                  <a:srgbClr val="333333"/>
                </a:solidFill>
                <a:effectLst/>
                <a:latin typeface="Times New Roman" panose="02020603050405020304" pitchFamily="18" charset="0"/>
                <a:cs typeface="Times New Roman" panose="02020603050405020304" pitchFamily="18" charset="0"/>
              </a:rPr>
              <a:t> Gently flood the smear with Gram’s iodine and leave for 1 minute. Tilt the slide slightly and gently rinse with tap water or distilled water. The smear will now appear purple.</a:t>
            </a:r>
            <a:br>
              <a:rPr lang="en-US" sz="1600" b="0" i="0" dirty="0">
                <a:solidFill>
                  <a:srgbClr val="333333"/>
                </a:solidFill>
                <a:effectLst/>
                <a:latin typeface="Times New Roman" panose="02020603050405020304" pitchFamily="18" charset="0"/>
                <a:cs typeface="Times New Roman" panose="02020603050405020304" pitchFamily="18" charset="0"/>
              </a:rPr>
            </a:br>
            <a:br>
              <a:rPr lang="en-US" sz="1600" b="0" i="0" dirty="0">
                <a:solidFill>
                  <a:srgbClr val="333333"/>
                </a:solidFill>
                <a:effectLst/>
                <a:latin typeface="Times New Roman" panose="02020603050405020304" pitchFamily="18" charset="0"/>
                <a:cs typeface="Times New Roman" panose="02020603050405020304" pitchFamily="18" charset="0"/>
              </a:rPr>
            </a:br>
            <a:r>
              <a:rPr lang="en-US" sz="1600" b="0" dirty="0">
                <a:solidFill>
                  <a:srgbClr val="333333"/>
                </a:solidFill>
                <a:effectLst/>
                <a:highlight>
                  <a:srgbClr val="FFFF00"/>
                </a:highlight>
                <a:latin typeface="Times New Roman" panose="02020603050405020304" pitchFamily="18" charset="0"/>
                <a:cs typeface="Times New Roman" panose="02020603050405020304" pitchFamily="18" charset="0"/>
              </a:rPr>
              <a:t>Gram's iodine solution (iodine and potassium iodide) is added to form a complex with the crystal violet, which is much larger and is insoluble in water.</a:t>
            </a:r>
            <a:br>
              <a:rPr lang="en-US" sz="1600" b="0" i="1" dirty="0">
                <a:solidFill>
                  <a:srgbClr val="333333"/>
                </a:solidFill>
                <a:effectLst/>
                <a:highlight>
                  <a:srgbClr val="FFFF00"/>
                </a:highlight>
                <a:latin typeface="Times New Roman" panose="02020603050405020304" pitchFamily="18" charset="0"/>
                <a:cs typeface="Times New Roman" panose="02020603050405020304" pitchFamily="18" charset="0"/>
              </a:rPr>
            </a:br>
            <a:br>
              <a:rPr lang="en-US" sz="1600" b="0" i="1" dirty="0">
                <a:solidFill>
                  <a:srgbClr val="333333"/>
                </a:solidFill>
                <a:effectLst/>
                <a:latin typeface="Times New Roman" panose="02020603050405020304" pitchFamily="18" charset="0"/>
                <a:cs typeface="Times New Roman" panose="02020603050405020304" pitchFamily="18" charset="0"/>
              </a:rPr>
            </a:br>
            <a:r>
              <a:rPr lang="en-US" sz="1600" b="1" i="0" dirty="0">
                <a:solidFill>
                  <a:srgbClr val="333333"/>
                </a:solidFill>
                <a:effectLst/>
                <a:latin typeface="Times New Roman" panose="02020603050405020304" pitchFamily="18" charset="0"/>
                <a:cs typeface="Times New Roman" panose="02020603050405020304" pitchFamily="18" charset="0"/>
              </a:rPr>
              <a:t>3.</a:t>
            </a:r>
            <a:r>
              <a:rPr lang="en-US" sz="1600" b="0" i="0" dirty="0">
                <a:solidFill>
                  <a:srgbClr val="333333"/>
                </a:solidFill>
                <a:effectLst/>
                <a:latin typeface="Times New Roman" panose="02020603050405020304" pitchFamily="18" charset="0"/>
                <a:cs typeface="Times New Roman" panose="02020603050405020304" pitchFamily="18" charset="0"/>
              </a:rPr>
              <a:t> Decolorize the smear using 95 % ethyl alcohol or acetone. Tilt the slide slightly and apply the alcohol drop by drop until the alcohol runs almost clear (5-10 seconds). Immediately rinse with water to avoid over-decolorizing.</a:t>
            </a:r>
            <a:br>
              <a:rPr lang="en-US" sz="1600" b="0" i="0" dirty="0">
                <a:solidFill>
                  <a:srgbClr val="333333"/>
                </a:solidFill>
                <a:effectLst/>
                <a:latin typeface="Times New Roman" panose="02020603050405020304" pitchFamily="18" charset="0"/>
                <a:cs typeface="Times New Roman" panose="02020603050405020304" pitchFamily="18" charset="0"/>
              </a:rPr>
            </a:br>
            <a:br>
              <a:rPr lang="en-US" sz="1600" b="0" dirty="0">
                <a:solidFill>
                  <a:srgbClr val="333333"/>
                </a:solidFill>
                <a:effectLst/>
                <a:latin typeface="Times New Roman" panose="02020603050405020304" pitchFamily="18" charset="0"/>
                <a:cs typeface="Times New Roman" panose="02020603050405020304" pitchFamily="18" charset="0"/>
              </a:rPr>
            </a:br>
            <a:r>
              <a:rPr lang="en-US" sz="1600" b="0" dirty="0">
                <a:solidFill>
                  <a:srgbClr val="333333"/>
                </a:solidFill>
                <a:effectLst/>
                <a:highlight>
                  <a:srgbClr val="FFFF00"/>
                </a:highlight>
                <a:latin typeface="Times New Roman" panose="02020603050405020304" pitchFamily="18" charset="0"/>
                <a:cs typeface="Times New Roman" panose="02020603050405020304" pitchFamily="18" charset="0"/>
              </a:rPr>
              <a:t>Decolorizer dehydrates the peptidoglycan layer, shrinking and tightening it. In Gram positive bacteria, the large crystal violet-iodine complexes are then unable to penetrate and escape the thick peptidoglycan layer, resulting in purple stained cells. However, in Gram negative bacteria, the outer membrane is degraded, the thin peptidoglycan layer is unable to retain the crystal violet-iodine complexes and the color is lost.</a:t>
            </a:r>
            <a:br>
              <a:rPr lang="en-US" sz="1600" b="0" i="1" dirty="0">
                <a:solidFill>
                  <a:srgbClr val="333333"/>
                </a:solidFill>
                <a:effectLst/>
                <a:highlight>
                  <a:srgbClr val="FFFF00"/>
                </a:highlight>
                <a:latin typeface="Times New Roman" panose="02020603050405020304" pitchFamily="18" charset="0"/>
                <a:cs typeface="Times New Roman" panose="02020603050405020304" pitchFamily="18" charset="0"/>
              </a:rPr>
            </a:br>
            <a:br>
              <a:rPr lang="en-US" sz="1600" b="0" i="1" dirty="0">
                <a:solidFill>
                  <a:srgbClr val="333333"/>
                </a:solidFill>
                <a:effectLst/>
                <a:latin typeface="Times New Roman" panose="02020603050405020304" pitchFamily="18" charset="0"/>
                <a:cs typeface="Times New Roman" panose="02020603050405020304" pitchFamily="18" charset="0"/>
              </a:rPr>
            </a:br>
            <a:r>
              <a:rPr lang="en-US" sz="1600" b="1" i="0" dirty="0">
                <a:solidFill>
                  <a:srgbClr val="333333"/>
                </a:solidFill>
                <a:effectLst/>
                <a:latin typeface="Times New Roman" panose="02020603050405020304" pitchFamily="18" charset="0"/>
                <a:cs typeface="Times New Roman" panose="02020603050405020304" pitchFamily="18" charset="0"/>
              </a:rPr>
              <a:t>4.</a:t>
            </a:r>
            <a:r>
              <a:rPr lang="en-US" sz="1600" b="0" i="0" dirty="0">
                <a:solidFill>
                  <a:srgbClr val="333333"/>
                </a:solidFill>
                <a:effectLst/>
                <a:latin typeface="Times New Roman" panose="02020603050405020304" pitchFamily="18" charset="0"/>
                <a:cs typeface="Times New Roman" panose="02020603050405020304" pitchFamily="18" charset="0"/>
              </a:rPr>
              <a:t> Gently flood with safranin counterstain and leave for 45 seconds. Tilt the slide slightly and gently rinse with tap water or distilled water.</a:t>
            </a:r>
            <a:br>
              <a:rPr lang="en-US" sz="1600" b="0" i="0" dirty="0">
                <a:solidFill>
                  <a:srgbClr val="333333"/>
                </a:solidFill>
                <a:effectLst/>
                <a:latin typeface="Times New Roman" panose="02020603050405020304" pitchFamily="18" charset="0"/>
                <a:cs typeface="Times New Roman" panose="02020603050405020304" pitchFamily="18" charset="0"/>
              </a:rPr>
            </a:br>
            <a:br>
              <a:rPr lang="en-US" sz="1600" b="0" i="0" dirty="0">
                <a:solidFill>
                  <a:srgbClr val="333333"/>
                </a:solidFill>
                <a:effectLst/>
                <a:latin typeface="Times New Roman" panose="02020603050405020304" pitchFamily="18" charset="0"/>
                <a:cs typeface="Times New Roman" panose="02020603050405020304" pitchFamily="18" charset="0"/>
              </a:rPr>
            </a:br>
            <a:r>
              <a:rPr lang="en-US" sz="1600" b="0" dirty="0">
                <a:solidFill>
                  <a:srgbClr val="333333"/>
                </a:solidFill>
                <a:effectLst/>
                <a:highlight>
                  <a:srgbClr val="FFFF00"/>
                </a:highlight>
                <a:latin typeface="Times New Roman" panose="02020603050405020304" pitchFamily="18" charset="0"/>
                <a:cs typeface="Times New Roman" panose="02020603050405020304" pitchFamily="18" charset="0"/>
              </a:rPr>
              <a:t>Safranin is weakly water soluble and will stain bacterial cells a light red, enabling visualization of Gram negative cells without interfering with the observation of the purple of the Gram positive cells.</a:t>
            </a:r>
            <a:br>
              <a:rPr lang="en-US" sz="1600" b="0" i="1" dirty="0">
                <a:solidFill>
                  <a:srgbClr val="333333"/>
                </a:solidFill>
                <a:effectLst/>
                <a:latin typeface="Times New Roman" panose="02020603050405020304" pitchFamily="18" charset="0"/>
                <a:cs typeface="Times New Roman" panose="02020603050405020304" pitchFamily="18" charset="0"/>
              </a:rPr>
            </a:br>
            <a:br>
              <a:rPr lang="en-US" sz="1600" b="0" i="1" dirty="0">
                <a:solidFill>
                  <a:srgbClr val="333333"/>
                </a:solidFill>
                <a:effectLst/>
                <a:latin typeface="Times New Roman" panose="02020603050405020304" pitchFamily="18" charset="0"/>
                <a:cs typeface="Times New Roman" panose="02020603050405020304" pitchFamily="18" charset="0"/>
              </a:rPr>
            </a:br>
            <a:r>
              <a:rPr lang="en-US" sz="1600" b="1" i="0" dirty="0">
                <a:solidFill>
                  <a:srgbClr val="333333"/>
                </a:solidFill>
                <a:effectLst/>
                <a:latin typeface="Times New Roman" panose="02020603050405020304" pitchFamily="18" charset="0"/>
                <a:cs typeface="Times New Roman" panose="02020603050405020304" pitchFamily="18" charset="0"/>
              </a:rPr>
              <a:t>5.</a:t>
            </a:r>
            <a:r>
              <a:rPr lang="en-US" sz="1600" b="0" i="0" dirty="0">
                <a:solidFill>
                  <a:srgbClr val="333333"/>
                </a:solidFill>
                <a:effectLst/>
                <a:latin typeface="Times New Roman" panose="02020603050405020304" pitchFamily="18" charset="0"/>
                <a:cs typeface="Times New Roman" panose="02020603050405020304" pitchFamily="18" charset="0"/>
              </a:rPr>
              <a:t> Blot the slide dry on filter paper then view the smear using a light-microscope under oil-immersion.</a:t>
            </a:r>
            <a:br>
              <a:rPr lang="en-US" sz="1600" b="0" i="0" dirty="0">
                <a:solidFill>
                  <a:srgbClr val="333333"/>
                </a:solidFill>
                <a:effectLst/>
                <a:latin typeface="Times New Roman" panose="02020603050405020304" pitchFamily="18" charset="0"/>
                <a:cs typeface="Times New Roman" panose="02020603050405020304" pitchFamily="18" charset="0"/>
              </a:rPr>
            </a:br>
            <a:endParaRPr lang="en-US" sz="16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79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204500-DBF3-4EF8-AA24-908D277FE459}"/>
              </a:ext>
            </a:extLst>
          </p:cNvPr>
          <p:cNvSpPr txBox="1"/>
          <p:nvPr/>
        </p:nvSpPr>
        <p:spPr>
          <a:xfrm>
            <a:off x="73890" y="365266"/>
            <a:ext cx="11924145" cy="4832092"/>
          </a:xfrm>
          <a:prstGeom prst="rect">
            <a:avLst/>
          </a:prstGeom>
          <a:noFill/>
        </p:spPr>
        <p:txBody>
          <a:bodyPr wrap="square">
            <a:spAutoFit/>
          </a:bodyPr>
          <a:lstStyle/>
          <a:p>
            <a:pPr algn="ctr"/>
            <a:r>
              <a:rPr lang="en-US" sz="2000" b="1" i="0" dirty="0">
                <a:solidFill>
                  <a:srgbClr val="333333"/>
                </a:solidFill>
                <a:effectLst/>
                <a:latin typeface="Times New Roman" panose="02020603050405020304" pitchFamily="18" charset="0"/>
                <a:cs typeface="Times New Roman" panose="02020603050405020304" pitchFamily="18" charset="0"/>
              </a:rPr>
              <a:t>GRAM POSITIVE VS GRAM NEGATIVE COLOR</a:t>
            </a:r>
          </a:p>
          <a:p>
            <a:pPr algn="l"/>
            <a:endParaRPr lang="en-US" b="1" dirty="0">
              <a:solidFill>
                <a:srgbClr val="333333"/>
              </a:solidFill>
              <a:latin typeface="Times New Roman" panose="02020603050405020304" pitchFamily="18" charset="0"/>
              <a:cs typeface="Times New Roman" panose="02020603050405020304" pitchFamily="18" charset="0"/>
            </a:endParaRPr>
          </a:p>
          <a:p>
            <a:pPr algn="l"/>
            <a:endParaRPr lang="en-US" b="1" i="0" dirty="0">
              <a:solidFill>
                <a:srgbClr val="333333"/>
              </a:solidFill>
              <a:effectLst/>
              <a:latin typeface="Times New Roman" panose="02020603050405020304" pitchFamily="18" charset="0"/>
              <a:cs typeface="Times New Roman" panose="02020603050405020304" pitchFamily="18" charset="0"/>
            </a:endParaRPr>
          </a:p>
          <a:p>
            <a:pPr algn="l"/>
            <a:r>
              <a:rPr lang="en-US" b="1" i="0" dirty="0">
                <a:solidFill>
                  <a:srgbClr val="333333"/>
                </a:solidFill>
                <a:effectLst/>
                <a:latin typeface="Times New Roman" panose="02020603050405020304" pitchFamily="18" charset="0"/>
                <a:cs typeface="Times New Roman" panose="02020603050405020304" pitchFamily="18" charset="0"/>
              </a:rPr>
              <a:t>Gram positive bacteria</a:t>
            </a:r>
          </a:p>
          <a:p>
            <a:pPr algn="l"/>
            <a:br>
              <a:rPr lang="en-US" b="1" i="0" dirty="0">
                <a:solidFill>
                  <a:srgbClr val="333333"/>
                </a:solidFill>
                <a:effectLst/>
                <a:latin typeface="Times New Roman" panose="02020603050405020304" pitchFamily="18" charset="0"/>
                <a:cs typeface="Times New Roman" panose="02020603050405020304" pitchFamily="18" charset="0"/>
              </a:rPr>
            </a:br>
            <a:r>
              <a:rPr lang="en-US" b="0" i="0" dirty="0">
                <a:solidFill>
                  <a:srgbClr val="333333"/>
                </a:solidFill>
                <a:effectLst/>
                <a:latin typeface="Times New Roman" panose="02020603050405020304" pitchFamily="18" charset="0"/>
                <a:cs typeface="Times New Roman" panose="02020603050405020304" pitchFamily="18" charset="0"/>
              </a:rPr>
              <a:t>Gram positive bacteria have a distinctive purple appearance when observed under a light microscope following Gram staining. This is due to retention of the purple crystal violet stain in the thick peptidoglycan layer of the cell wall. Examples of Gram positive bacteria include all staphylococci, all streptococci and some listeria species.</a:t>
            </a:r>
          </a:p>
          <a:p>
            <a:pPr algn="l"/>
            <a:endParaRPr lang="en-US" dirty="0">
              <a:solidFill>
                <a:srgbClr val="333333"/>
              </a:solidFill>
              <a:latin typeface="Times New Roman" panose="02020603050405020304" pitchFamily="18" charset="0"/>
              <a:cs typeface="Times New Roman" panose="02020603050405020304" pitchFamily="18" charset="0"/>
            </a:endParaRPr>
          </a:p>
          <a:p>
            <a:pPr algn="l"/>
            <a:endParaRPr lang="en-US" b="0" i="0" dirty="0">
              <a:solidFill>
                <a:srgbClr val="333333"/>
              </a:solidFill>
              <a:effectLst/>
              <a:latin typeface="Times New Roman" panose="02020603050405020304" pitchFamily="18" charset="0"/>
              <a:cs typeface="Times New Roman" panose="02020603050405020304" pitchFamily="18" charset="0"/>
            </a:endParaRPr>
          </a:p>
          <a:p>
            <a:pPr algn="l"/>
            <a:endParaRPr lang="en-US" b="0" i="0" dirty="0">
              <a:solidFill>
                <a:srgbClr val="333333"/>
              </a:solidFill>
              <a:effectLst/>
              <a:latin typeface="Times New Roman" panose="02020603050405020304" pitchFamily="18" charset="0"/>
              <a:cs typeface="Times New Roman" panose="02020603050405020304" pitchFamily="18" charset="0"/>
            </a:endParaRPr>
          </a:p>
          <a:p>
            <a:pPr algn="l"/>
            <a:r>
              <a:rPr lang="en-US" b="1" i="0" dirty="0">
                <a:solidFill>
                  <a:srgbClr val="333333"/>
                </a:solidFill>
                <a:effectLst/>
                <a:latin typeface="Times New Roman" panose="02020603050405020304" pitchFamily="18" charset="0"/>
                <a:cs typeface="Times New Roman" panose="02020603050405020304" pitchFamily="18" charset="0"/>
              </a:rPr>
              <a:t>Gram negative bacteria</a:t>
            </a:r>
          </a:p>
          <a:p>
            <a:pPr algn="l"/>
            <a:br>
              <a:rPr lang="en-US" b="1" i="0" dirty="0">
                <a:solidFill>
                  <a:srgbClr val="333333"/>
                </a:solidFill>
                <a:effectLst/>
                <a:latin typeface="Times New Roman" panose="02020603050405020304" pitchFamily="18" charset="0"/>
                <a:cs typeface="Times New Roman" panose="02020603050405020304" pitchFamily="18" charset="0"/>
              </a:rPr>
            </a:br>
            <a:r>
              <a:rPr lang="en-US" b="0" i="0" dirty="0">
                <a:solidFill>
                  <a:srgbClr val="333333"/>
                </a:solidFill>
                <a:effectLst/>
                <a:latin typeface="Times New Roman" panose="02020603050405020304" pitchFamily="18" charset="0"/>
                <a:cs typeface="Times New Roman" panose="02020603050405020304" pitchFamily="18" charset="0"/>
              </a:rPr>
              <a:t>Gram negative bacteria appear a pale reddish color when observed under a light microscope following Gram staining. This is because the structure of their cell wall is unable to retain the crystal violet stain so are colored only by the safranin counterstain. Examples of Gram negative bacteria include enterococci, salmonella species and pseudomonas species.</a:t>
            </a:r>
          </a:p>
          <a:p>
            <a:pPr algn="l"/>
            <a:endParaRPr lang="en-US" b="0" i="0" dirty="0">
              <a:solidFill>
                <a:srgbClr val="333333"/>
              </a:solidFill>
              <a:effectLst/>
              <a:latin typeface="Open Sans"/>
            </a:endParaRPr>
          </a:p>
        </p:txBody>
      </p:sp>
    </p:spTree>
    <p:extLst>
      <p:ext uri="{BB962C8B-B14F-4D97-AF65-F5344CB8AC3E}">
        <p14:creationId xmlns:p14="http://schemas.microsoft.com/office/powerpoint/2010/main" val="12507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ypes of lactobacilli lactobacillus good Vector Image">
            <a:extLst>
              <a:ext uri="{FF2B5EF4-FFF2-40B4-BE49-F238E27FC236}">
                <a16:creationId xmlns:a16="http://schemas.microsoft.com/office/drawing/2014/main" id="{38EC64CF-707D-4DBC-A169-DA4BD74321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23" b="8147"/>
          <a:stretch/>
        </p:blipFill>
        <p:spPr bwMode="auto">
          <a:xfrm>
            <a:off x="1958109" y="138545"/>
            <a:ext cx="8377382" cy="671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17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B258E6-4C7D-435B-BDEB-07B36AB7194C}"/>
              </a:ext>
            </a:extLst>
          </p:cNvPr>
          <p:cNvSpPr txBox="1"/>
          <p:nvPr/>
        </p:nvSpPr>
        <p:spPr>
          <a:xfrm>
            <a:off x="1394690" y="535709"/>
            <a:ext cx="9781310" cy="6217087"/>
          </a:xfrm>
          <a:prstGeom prst="rect">
            <a:avLst/>
          </a:prstGeom>
          <a:noFill/>
        </p:spPr>
        <p:txBody>
          <a:bodyPr wrap="square" rtlCol="0">
            <a:spAutoFit/>
          </a:bodyPr>
          <a:lstStyle/>
          <a:p>
            <a:pPr algn="ctr"/>
            <a:r>
              <a:rPr lang="en-US" sz="19900" dirty="0"/>
              <a:t>Thank You</a:t>
            </a:r>
            <a:endParaRPr lang="en-IN" sz="19900" dirty="0"/>
          </a:p>
        </p:txBody>
      </p:sp>
    </p:spTree>
    <p:extLst>
      <p:ext uri="{BB962C8B-B14F-4D97-AF65-F5344CB8AC3E}">
        <p14:creationId xmlns:p14="http://schemas.microsoft.com/office/powerpoint/2010/main" val="143616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10;The method is named after its&#10;inventor, the Danish scientist Hans Christian&#10;Gram (1853–1938), who developed the techniq...">
            <a:extLst>
              <a:ext uri="{FF2B5EF4-FFF2-40B4-BE49-F238E27FC236}">
                <a16:creationId xmlns:a16="http://schemas.microsoft.com/office/drawing/2014/main" id="{3AA8C129-1E1E-4384-9646-04A39A656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66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10;Gram did not use a counterstain in his procedure. It was&#10;a few years later, that the German Pathologist Carl&#10;Weigert(18...">
            <a:extLst>
              <a:ext uri="{FF2B5EF4-FFF2-40B4-BE49-F238E27FC236}">
                <a16:creationId xmlns:a16="http://schemas.microsoft.com/office/drawing/2014/main" id="{FC2856C2-57F6-4E3F-B0CF-EF144B637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01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PT - Principle of staining technique: PowerPoint Presentation, free  download - ID:2127901">
            <a:extLst>
              <a:ext uri="{FF2B5EF4-FFF2-40B4-BE49-F238E27FC236}">
                <a16:creationId xmlns:a16="http://schemas.microsoft.com/office/drawing/2014/main" id="{BD811F86-34AF-4AF3-B4BA-219F19439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364" y="352425"/>
            <a:ext cx="8204200" cy="615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1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10;Applying a primary stain (Crystal Violet) to a heat-fixed&#10;smear of a bacterial culture.&#10;&#10;&#10;&#10;The addition of Grams Iodin...">
            <a:extLst>
              <a:ext uri="{FF2B5EF4-FFF2-40B4-BE49-F238E27FC236}">
                <a16:creationId xmlns:a16="http://schemas.microsoft.com/office/drawing/2014/main" id="{359B8F1C-4582-4B4A-8F5B-8514690E7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1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AM-POSITIVE BACTERIA&#10;&#10;GRAM-NEGATIVE BACTERIA&#10;&#10; ">
            <a:extLst>
              <a:ext uri="{FF2B5EF4-FFF2-40B4-BE49-F238E27FC236}">
                <a16:creationId xmlns:a16="http://schemas.microsoft.com/office/drawing/2014/main" id="{CF237A5E-54A0-4283-A797-FACAB6345B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60944" y="1"/>
            <a:ext cx="83681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3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y do Gram positive and Gram negative bacteria show different antibiotic  susceptibility patterns? | AIMED - Let's talk about antibiotics">
            <a:extLst>
              <a:ext uri="{FF2B5EF4-FFF2-40B4-BE49-F238E27FC236}">
                <a16:creationId xmlns:a16="http://schemas.microsoft.com/office/drawing/2014/main" id="{24C3518D-D28A-44F0-B764-E28720770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491" y="230909"/>
            <a:ext cx="7056581" cy="645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0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62360AA-6FF1-442B-9F57-1A4ACDC39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688" y="0"/>
            <a:ext cx="6523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E508C7-9E10-4F7E-B6AB-40689E948A99}"/>
              </a:ext>
            </a:extLst>
          </p:cNvPr>
          <p:cNvSpPr txBox="1"/>
          <p:nvPr/>
        </p:nvSpPr>
        <p:spPr>
          <a:xfrm>
            <a:off x="9494980" y="686643"/>
            <a:ext cx="2004291" cy="5909310"/>
          </a:xfrm>
          <a:prstGeom prst="rect">
            <a:avLst/>
          </a:prstGeom>
          <a:noFill/>
        </p:spPr>
        <p:txBody>
          <a:bodyPr wrap="square" rtlCol="0">
            <a:spAutoFit/>
          </a:bodyPr>
          <a:lstStyle/>
          <a:p>
            <a:r>
              <a:rPr lang="en-US" dirty="0"/>
              <a:t>Thin layer </a:t>
            </a:r>
          </a:p>
          <a:p>
            <a:endParaRPr lang="en-US" dirty="0"/>
          </a:p>
          <a:p>
            <a:endParaRPr lang="en-US" dirty="0"/>
          </a:p>
          <a:p>
            <a:endParaRPr lang="en-US" dirty="0"/>
          </a:p>
          <a:p>
            <a:endParaRPr lang="en-US" dirty="0"/>
          </a:p>
          <a:p>
            <a:r>
              <a:rPr lang="en-US" dirty="0"/>
              <a:t>About 1 min. </a:t>
            </a:r>
          </a:p>
          <a:p>
            <a:endParaRPr lang="en-US" dirty="0"/>
          </a:p>
          <a:p>
            <a:endParaRPr lang="en-US" dirty="0"/>
          </a:p>
          <a:p>
            <a:endParaRPr lang="en-US" dirty="0"/>
          </a:p>
          <a:p>
            <a:endParaRPr lang="en-US" dirty="0"/>
          </a:p>
          <a:p>
            <a:r>
              <a:rPr lang="en-US" dirty="0"/>
              <a:t>About 1 min. </a:t>
            </a:r>
          </a:p>
          <a:p>
            <a:endParaRPr lang="en-US" dirty="0"/>
          </a:p>
          <a:p>
            <a:endParaRPr lang="en-US" dirty="0"/>
          </a:p>
          <a:p>
            <a:endParaRPr lang="en-US" dirty="0"/>
          </a:p>
          <a:p>
            <a:endParaRPr lang="en-US" dirty="0"/>
          </a:p>
          <a:p>
            <a:r>
              <a:rPr lang="en-US" dirty="0"/>
              <a:t>About 10 sec. </a:t>
            </a:r>
          </a:p>
          <a:p>
            <a:endParaRPr lang="en-US" dirty="0"/>
          </a:p>
          <a:p>
            <a:endParaRPr lang="en-US" dirty="0"/>
          </a:p>
          <a:p>
            <a:endParaRPr lang="en-US" dirty="0"/>
          </a:p>
          <a:p>
            <a:r>
              <a:rPr lang="en-US" dirty="0"/>
              <a:t>About 30 sec.-1 min.</a:t>
            </a:r>
            <a:endParaRPr lang="en-IN" dirty="0"/>
          </a:p>
        </p:txBody>
      </p:sp>
    </p:spTree>
    <p:extLst>
      <p:ext uri="{BB962C8B-B14F-4D97-AF65-F5344CB8AC3E}">
        <p14:creationId xmlns:p14="http://schemas.microsoft.com/office/powerpoint/2010/main" val="426492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10;Prepare a heat fixed smear of the bacterial culture.&#10;&#10;&#10;&#10;Cover the smear with the Crystal Violet for 1 min.&#10;&#10;&#10;&#10;Add Gra...">
            <a:extLst>
              <a:ext uri="{FF2B5EF4-FFF2-40B4-BE49-F238E27FC236}">
                <a16:creationId xmlns:a16="http://schemas.microsoft.com/office/drawing/2014/main" id="{22F28ABB-675C-46A2-898C-CB0AE514FC6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932" t="4805" r="6671" b="12396"/>
          <a:stretch/>
        </p:blipFill>
        <p:spPr bwMode="auto">
          <a:xfrm>
            <a:off x="240146" y="184727"/>
            <a:ext cx="11841018" cy="626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476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1401</TotalTime>
  <Words>504</Words>
  <Application>Microsoft Office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Gabriola</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sahadev jakhar</dc:creator>
  <cp:lastModifiedBy>sahadev jakhar</cp:lastModifiedBy>
  <cp:revision>6</cp:revision>
  <dcterms:created xsi:type="dcterms:W3CDTF">2020-09-30T04:06:19Z</dcterms:created>
  <dcterms:modified xsi:type="dcterms:W3CDTF">2020-10-18T13:20:22Z</dcterms:modified>
</cp:coreProperties>
</file>